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  <p:sldId id="275" r:id="rId20"/>
    <p:sldId id="272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299D-2E50-4623-8C15-A2EFC048845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D49E-DBC1-4C03-B533-AD903514C4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656183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Прямое и переносное значение слов</a:t>
            </a:r>
            <a:endParaRPr lang="ru-RU" sz="80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73016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Девочка плачет                  Дождь плачет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Прямое значение           Переносное значение</a:t>
            </a:r>
            <a:endParaRPr lang="ru-RU" b="1" dirty="0"/>
          </a:p>
          <a:p>
            <a:pPr>
              <a:buNone/>
            </a:pP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30194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04864"/>
            <a:ext cx="3168352" cy="271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Тренажёр. Переносное значение слов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Составьте словосочетания, подбирая к существительному слова с переносным значением. </a:t>
            </a:r>
          </a:p>
          <a:p>
            <a:pPr>
              <a:buNone/>
            </a:pPr>
            <a:r>
              <a:rPr lang="ru-RU" dirty="0" smtClean="0"/>
              <a:t> 1. Взгляд  …</a:t>
            </a:r>
          </a:p>
          <a:p>
            <a:pPr>
              <a:buNone/>
            </a:pPr>
            <a:r>
              <a:rPr lang="ru-RU" dirty="0" smtClean="0"/>
              <a:t> 2. Сердце  …</a:t>
            </a:r>
          </a:p>
          <a:p>
            <a:pPr>
              <a:buNone/>
            </a:pPr>
            <a:r>
              <a:rPr lang="ru-RU" dirty="0" smtClean="0"/>
              <a:t> 3. Ветер  …</a:t>
            </a:r>
          </a:p>
          <a:p>
            <a:pPr>
              <a:buNone/>
            </a:pPr>
            <a:r>
              <a:rPr lang="ru-RU" dirty="0" smtClean="0"/>
              <a:t> 4. Хвост  …</a:t>
            </a:r>
          </a:p>
          <a:p>
            <a:pPr>
              <a:buNone/>
            </a:pPr>
            <a:r>
              <a:rPr lang="ru-RU" dirty="0" smtClean="0"/>
              <a:t> 5. Солнце 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Тренажёр. Прямое и переносное значение слов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Из каждой пары выберите словосочетание с переносным значением. </a:t>
            </a:r>
          </a:p>
          <a:p>
            <a:pPr>
              <a:buNone/>
            </a:pPr>
            <a:r>
              <a:rPr lang="ru-RU" b="1" dirty="0" smtClean="0"/>
              <a:t>Золотая осень — золотое кольцо </a:t>
            </a:r>
          </a:p>
          <a:p>
            <a:pPr>
              <a:buNone/>
            </a:pPr>
            <a:r>
              <a:rPr lang="ru-RU" b="1" dirty="0" smtClean="0"/>
              <a:t>Мягкий характер — мягкая кровать </a:t>
            </a:r>
          </a:p>
          <a:p>
            <a:pPr>
              <a:buNone/>
            </a:pPr>
            <a:r>
              <a:rPr lang="ru-RU" b="1" dirty="0" smtClean="0"/>
              <a:t>Сонные берёзки — сонная девочка </a:t>
            </a:r>
          </a:p>
          <a:p>
            <a:pPr>
              <a:buNone/>
            </a:pPr>
            <a:r>
              <a:rPr lang="ru-RU" b="1" dirty="0" smtClean="0"/>
              <a:t>Тяжёлый груз — тяжёлое чувство </a:t>
            </a:r>
          </a:p>
          <a:p>
            <a:pPr>
              <a:buNone/>
            </a:pPr>
            <a:r>
              <a:rPr lang="ru-RU" b="1" dirty="0" smtClean="0"/>
              <a:t>Деревянный стол — деревянная походка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Тренажёр. Переносное значение слов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Выделите слова, значения которых перенесены с одушевлённых предметов на неодушевлённые. </a:t>
            </a:r>
          </a:p>
          <a:p>
            <a:pPr>
              <a:buNone/>
            </a:pPr>
            <a:r>
              <a:rPr lang="ru-RU" b="1" i="1" dirty="0" smtClean="0"/>
              <a:t>Выткался на озере алый свет зари. </a:t>
            </a:r>
          </a:p>
          <a:p>
            <a:pPr>
              <a:buNone/>
            </a:pPr>
            <a:r>
              <a:rPr lang="ru-RU" b="1" i="1" dirty="0" smtClean="0"/>
              <a:t>На бору со звонами плачут глухари. </a:t>
            </a:r>
          </a:p>
          <a:p>
            <a:pPr>
              <a:buNone/>
            </a:pPr>
            <a:r>
              <a:rPr lang="ru-RU" b="1" i="1" dirty="0" smtClean="0"/>
              <a:t>Плачет где-то иволга, </a:t>
            </a:r>
            <a:r>
              <a:rPr lang="ru-RU" b="1" i="1" dirty="0" err="1" smtClean="0"/>
              <a:t>схоронясь</a:t>
            </a:r>
            <a:r>
              <a:rPr lang="ru-RU" b="1" i="1" dirty="0" smtClean="0"/>
              <a:t> в дупло. </a:t>
            </a:r>
          </a:p>
          <a:p>
            <a:pPr>
              <a:buNone/>
            </a:pPr>
            <a:r>
              <a:rPr lang="ru-RU" b="1" i="1" dirty="0" smtClean="0"/>
              <a:t>Только мне не плачется — на душе светло. </a:t>
            </a:r>
          </a:p>
          <a:p>
            <a:pPr>
              <a:buNone/>
            </a:pPr>
            <a:r>
              <a:rPr lang="ru-RU" b="1" i="1" dirty="0" smtClean="0"/>
              <a:t>(С. Есенин.)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Использование слов с переносным значением в художественной литературе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Перенос названия с одного предмета, явления или действия на другой умело используют писатели и поэты для создания образности художественного произведения. Образность языка помогает автору усилить воздействие на читателя.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Прослушайте рассказ-миниатюру Михаила Михайловича Пришвина.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94116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Осинкам холодно</a:t>
            </a:r>
          </a:p>
          <a:p>
            <a:pPr>
              <a:buNone/>
            </a:pPr>
            <a:r>
              <a:rPr lang="ru-RU" sz="3600" dirty="0" smtClean="0"/>
              <a:t>    В солнечный день осенью на опушке леса </a:t>
            </a:r>
            <a:r>
              <a:rPr lang="ru-RU" sz="3600" b="1" dirty="0" smtClean="0">
                <a:solidFill>
                  <a:srgbClr val="C00000"/>
                </a:solidFill>
              </a:rPr>
              <a:t>собрались</a:t>
            </a:r>
            <a:r>
              <a:rPr lang="ru-RU" sz="3600" dirty="0" smtClean="0"/>
              <a:t> молодые разноцветные </a:t>
            </a:r>
            <a:r>
              <a:rPr lang="ru-RU" sz="3600" b="1" dirty="0" smtClean="0">
                <a:solidFill>
                  <a:srgbClr val="C00000"/>
                </a:solidFill>
              </a:rPr>
              <a:t>осинки</a:t>
            </a:r>
            <a:r>
              <a:rPr lang="ru-RU" sz="3600" dirty="0" smtClean="0"/>
              <a:t>, густо одна к другой, как будто им там в лесу </a:t>
            </a:r>
            <a:r>
              <a:rPr lang="ru-RU" sz="3600" b="1" dirty="0" smtClean="0">
                <a:solidFill>
                  <a:srgbClr val="C00000"/>
                </a:solidFill>
              </a:rPr>
              <a:t>стало холодно</a:t>
            </a:r>
            <a:r>
              <a:rPr lang="ru-RU" sz="3600" dirty="0" smtClean="0"/>
              <a:t> и они </a:t>
            </a:r>
            <a:r>
              <a:rPr lang="ru-RU" sz="3600" b="1" dirty="0" smtClean="0">
                <a:solidFill>
                  <a:srgbClr val="C00000"/>
                </a:solidFill>
              </a:rPr>
              <a:t>вышли погреться </a:t>
            </a:r>
            <a:r>
              <a:rPr lang="ru-RU" sz="3600" dirty="0" smtClean="0"/>
              <a:t>на солнышко, на опушку.</a:t>
            </a:r>
          </a:p>
          <a:p>
            <a:pPr>
              <a:buNone/>
            </a:pPr>
            <a:r>
              <a:rPr lang="ru-RU" sz="3600" dirty="0" smtClean="0"/>
              <a:t>    Так иногда в деревнях выходят люди посидеть на завалинке, отдохнуть, поговорить после трудового дня.</a:t>
            </a:r>
            <a:endParaRPr lang="ru-RU" sz="3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84887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В этом рассказе автор использует </a:t>
            </a:r>
            <a:r>
              <a:rPr lang="ru-RU" sz="4000" b="1" dirty="0" smtClean="0">
                <a:solidFill>
                  <a:srgbClr val="C00000"/>
                </a:solidFill>
              </a:rPr>
              <a:t>приём олицетворения</a:t>
            </a:r>
            <a:r>
              <a:rPr lang="ru-RU" sz="4000" dirty="0" smtClean="0"/>
              <a:t>, который заключается в </a:t>
            </a:r>
            <a:r>
              <a:rPr lang="ru-RU" sz="4000" b="1" dirty="0" smtClean="0">
                <a:solidFill>
                  <a:srgbClr val="C00000"/>
                </a:solidFill>
              </a:rPr>
              <a:t>наделении неодушевлённых явлений природы признаками и свойствами человека</a:t>
            </a:r>
            <a:r>
              <a:rPr lang="ru-RU" sz="4000" dirty="0" smtClean="0"/>
              <a:t>. Осинки на опушке похожи на деревенских жителей, которые собрались на завалинке поговорить и отдохнуть.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Завлинка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88841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Завалинка — невысокая земляная насыпь вдоль наружных стен избы.</a:t>
            </a:r>
            <a:endParaRPr lang="ru-RU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8424935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Слова, употреблённые в переносном значении, приобретают иной смысл, становятся необычными для нас, утрачивая свою соотнесённость с привычным значением.</a:t>
            </a:r>
          </a:p>
          <a:p>
            <a:pPr algn="ctr">
              <a:buNone/>
            </a:pPr>
            <a:r>
              <a:rPr lang="ru-RU" b="1" dirty="0" smtClean="0"/>
              <a:t>Нивы сжаты, </a:t>
            </a:r>
            <a:r>
              <a:rPr lang="ru-RU" b="1" dirty="0" smtClean="0">
                <a:solidFill>
                  <a:srgbClr val="C00000"/>
                </a:solidFill>
              </a:rPr>
              <a:t>рощи голы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От воды туман и сырость.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Колесом</a:t>
            </a:r>
            <a:r>
              <a:rPr lang="ru-RU" b="1" dirty="0" smtClean="0"/>
              <a:t> за сини горы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Солнце тихое скатилось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Дремлет</a:t>
            </a:r>
            <a:r>
              <a:rPr lang="ru-RU" b="1" dirty="0" smtClean="0"/>
              <a:t> взрытая </a:t>
            </a:r>
            <a:r>
              <a:rPr lang="ru-RU" b="1" dirty="0" smtClean="0">
                <a:solidFill>
                  <a:srgbClr val="C00000"/>
                </a:solidFill>
              </a:rPr>
              <a:t>дорога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Ей</a:t>
            </a:r>
            <a:r>
              <a:rPr lang="ru-RU" b="1" dirty="0" smtClean="0"/>
              <a:t> сегодня </a:t>
            </a:r>
            <a:r>
              <a:rPr lang="ru-RU" b="1" dirty="0" err="1" smtClean="0">
                <a:solidFill>
                  <a:srgbClr val="C00000"/>
                </a:solidFill>
              </a:rPr>
              <a:t>примечталось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Что совсем-совсем </a:t>
            </a:r>
            <a:r>
              <a:rPr lang="ru-RU" b="1" dirty="0" smtClean="0">
                <a:solidFill>
                  <a:srgbClr val="C00000"/>
                </a:solidFill>
              </a:rPr>
              <a:t>немного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Ждать зимы</a:t>
            </a:r>
            <a:r>
              <a:rPr lang="ru-RU" b="1" dirty="0" smtClean="0"/>
              <a:t> седой </a:t>
            </a:r>
            <a:r>
              <a:rPr lang="ru-RU" b="1" dirty="0" smtClean="0">
                <a:solidFill>
                  <a:srgbClr val="C00000"/>
                </a:solidFill>
              </a:rPr>
              <a:t>осталось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Ах, и сам я в чаще звонкой</a:t>
            </a:r>
          </a:p>
          <a:p>
            <a:pPr>
              <a:buNone/>
            </a:pPr>
            <a:r>
              <a:rPr lang="ru-RU" b="1" dirty="0" smtClean="0"/>
              <a:t>Увидал вчера в тумане: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Рыжий месяц жеребёнком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Запрягался в </a:t>
            </a:r>
            <a:r>
              <a:rPr lang="ru-RU" b="1" dirty="0" smtClean="0"/>
              <a:t>наши</a:t>
            </a:r>
            <a:r>
              <a:rPr lang="ru-RU" b="1" dirty="0" smtClean="0">
                <a:solidFill>
                  <a:srgbClr val="C00000"/>
                </a:solidFill>
              </a:rPr>
              <a:t> сани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                 (С. Есенин.)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Дорогие ребята! </a:t>
            </a:r>
          </a:p>
          <a:p>
            <a:pPr>
              <a:buNone/>
            </a:pPr>
            <a:r>
              <a:rPr lang="ru-RU" dirty="0" smtClean="0"/>
              <a:t>    На этом уроке вы познакомитесь с новыми понятиями — прямое и переносное значение слов. Перед вами стоит важная задача: вы должны научиться определять, когда то или иное слово употреблено в прямом, а когда — в переносном смысле. Учтите, что употребление слова в переносном значении очень часто используется писателями и поэтами для создания художественной образности, но неумелое или неправильное употребление слова может стать причиной речевой или стилистической ошибки.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Задание. Употребление слов в прямом и переносном значении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Объясните различие в употреблении выделенных слов. Укажите, какое сходство между предметами или явлениями, их качествами, свойствами, действиями сделало возможным употребление этих слов в переносном значении.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Купающийся</a:t>
            </a:r>
            <a:r>
              <a:rPr lang="ru-RU" b="1" dirty="0" smtClean="0"/>
              <a:t> в озере — </a:t>
            </a:r>
            <a:r>
              <a:rPr lang="ru-RU" b="1" dirty="0" smtClean="0">
                <a:solidFill>
                  <a:srgbClr val="C00000"/>
                </a:solidFill>
              </a:rPr>
              <a:t>купающийся</a:t>
            </a:r>
            <a:r>
              <a:rPr lang="ru-RU" b="1" dirty="0" smtClean="0"/>
              <a:t> в родительской любви.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Каменный</a:t>
            </a:r>
            <a:r>
              <a:rPr lang="ru-RU" b="1" dirty="0" smtClean="0"/>
              <a:t> дом — </a:t>
            </a:r>
            <a:r>
              <a:rPr lang="ru-RU" b="1" dirty="0" smtClean="0">
                <a:solidFill>
                  <a:srgbClr val="C00000"/>
                </a:solidFill>
              </a:rPr>
              <a:t>каменное</a:t>
            </a:r>
            <a:r>
              <a:rPr lang="ru-RU" b="1" dirty="0" smtClean="0"/>
              <a:t> сердце.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Улыбнулся</a:t>
            </a:r>
            <a:r>
              <a:rPr lang="ru-RU" b="1" dirty="0" smtClean="0"/>
              <a:t> ребёнок — </a:t>
            </a:r>
            <a:r>
              <a:rPr lang="ru-RU" b="1" dirty="0" smtClean="0">
                <a:solidFill>
                  <a:srgbClr val="C00000"/>
                </a:solidFill>
              </a:rPr>
              <a:t>улыбнулись</a:t>
            </a:r>
            <a:r>
              <a:rPr lang="ru-RU" b="1" dirty="0" smtClean="0"/>
              <a:t> звёзды.</a:t>
            </a:r>
          </a:p>
          <a:p>
            <a:pPr>
              <a:buNone/>
            </a:pPr>
            <a:r>
              <a:rPr lang="ru-RU" b="1" dirty="0" smtClean="0"/>
              <a:t>Большой </a:t>
            </a:r>
            <a:r>
              <a:rPr lang="ru-RU" b="1" dirty="0" smtClean="0">
                <a:solidFill>
                  <a:srgbClr val="C00000"/>
                </a:solidFill>
              </a:rPr>
              <a:t>гвоздь</a:t>
            </a:r>
            <a:r>
              <a:rPr lang="ru-RU" b="1" dirty="0" smtClean="0"/>
              <a:t> — </a:t>
            </a:r>
            <a:r>
              <a:rPr lang="ru-RU" b="1" dirty="0" err="1" smtClean="0">
                <a:solidFill>
                  <a:srgbClr val="C00000"/>
                </a:solidFill>
              </a:rPr>
              <a:t>гвоздь</a:t>
            </a:r>
            <a:r>
              <a:rPr lang="ru-RU" b="1" dirty="0" smtClean="0"/>
              <a:t> программы.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Солнце</a:t>
            </a:r>
            <a:r>
              <a:rPr lang="ru-RU" b="1" dirty="0" smtClean="0"/>
              <a:t> светит — </a:t>
            </a:r>
            <a:r>
              <a:rPr lang="ru-RU" b="1" dirty="0" smtClean="0">
                <a:solidFill>
                  <a:srgbClr val="C00000"/>
                </a:solidFill>
              </a:rPr>
              <a:t>солнце</a:t>
            </a:r>
            <a:r>
              <a:rPr lang="ru-RU" b="1" dirty="0" smtClean="0"/>
              <a:t> русской поэзии.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Проверь себя. Прямое и переносное значение слов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Отметьте в тексте олицетворения, когда природа «оживляется», наделяется человеческими чертами. </a:t>
            </a:r>
          </a:p>
          <a:p>
            <a:pPr>
              <a:buNone/>
            </a:pPr>
            <a:r>
              <a:rPr lang="ru-RU" b="1" dirty="0" smtClean="0"/>
              <a:t>Запели тёсаные дроги, </a:t>
            </a:r>
          </a:p>
          <a:p>
            <a:pPr>
              <a:buNone/>
            </a:pPr>
            <a:r>
              <a:rPr lang="ru-RU" b="1" dirty="0" smtClean="0"/>
              <a:t>Бегут равнины и кусты. </a:t>
            </a:r>
          </a:p>
          <a:p>
            <a:pPr>
              <a:buNone/>
            </a:pPr>
            <a:r>
              <a:rPr lang="ru-RU" b="1" dirty="0" smtClean="0"/>
              <a:t>Опять часовни на дороге </a:t>
            </a:r>
          </a:p>
          <a:p>
            <a:pPr>
              <a:buNone/>
            </a:pPr>
            <a:r>
              <a:rPr lang="ru-RU" b="1" dirty="0" smtClean="0"/>
              <a:t>И поминальные кресты. </a:t>
            </a:r>
          </a:p>
          <a:p>
            <a:pPr>
              <a:buNone/>
            </a:pPr>
            <a:r>
              <a:rPr lang="ru-RU" b="1" dirty="0" smtClean="0"/>
              <a:t>(С. Есенин.)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96944" cy="652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О негодяях и </a:t>
            </a:r>
            <a:r>
              <a:rPr lang="ru-RU" dirty="0" err="1" smtClean="0"/>
              <a:t>мымре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 далёком прошлом слово </a:t>
            </a:r>
            <a:r>
              <a:rPr lang="ru-RU" b="1" dirty="0" smtClean="0">
                <a:solidFill>
                  <a:srgbClr val="C00000"/>
                </a:solidFill>
              </a:rPr>
              <a:t>негодяй </a:t>
            </a:r>
            <a:r>
              <a:rPr lang="ru-RU" dirty="0" smtClean="0"/>
              <a:t>совершенно не относилось к бранным. Так называли человека, негодного к воинской службе. Негодяй — «негодный».</a:t>
            </a:r>
          </a:p>
          <a:p>
            <a:pPr>
              <a:buNone/>
            </a:pPr>
            <a:r>
              <a:rPr lang="ru-RU" dirty="0" smtClean="0"/>
              <a:t>    И </a:t>
            </a:r>
            <a:r>
              <a:rPr lang="ru-RU" b="1" dirty="0" err="1" smtClean="0">
                <a:solidFill>
                  <a:srgbClr val="C00000"/>
                </a:solidFill>
              </a:rPr>
              <a:t>мымра</a:t>
            </a:r>
            <a:r>
              <a:rPr lang="ru-RU" dirty="0" smtClean="0"/>
              <a:t> — слово старинное. Сейчас это почти «ругательное» слово, а раньше </a:t>
            </a:r>
            <a:r>
              <a:rPr lang="ru-RU" dirty="0" err="1" smtClean="0"/>
              <a:t>мымрой</a:t>
            </a:r>
            <a:r>
              <a:rPr lang="ru-RU" dirty="0" smtClean="0"/>
              <a:t> называли домоседа. </a:t>
            </a:r>
            <a:r>
              <a:rPr lang="ru-RU" dirty="0" err="1" smtClean="0"/>
              <a:t>Мумрить</a:t>
            </a:r>
            <a:r>
              <a:rPr lang="ru-RU" dirty="0" smtClean="0"/>
              <a:t> (</a:t>
            </a:r>
            <a:r>
              <a:rPr lang="ru-RU" dirty="0" err="1" smtClean="0"/>
              <a:t>мымрить</a:t>
            </a:r>
            <a:r>
              <a:rPr lang="ru-RU" dirty="0" smtClean="0"/>
              <a:t>) означало «сидеть безвылазно дома».</a:t>
            </a:r>
          </a:p>
          <a:p>
            <a:pPr>
              <a:buNone/>
            </a:pPr>
            <a:r>
              <a:rPr lang="ru-RU" dirty="0" smtClean="0"/>
              <a:t>    Может быть, наши предки просто не любили «ругательных» слов. В этом случае возьмём с них пример и откажемся и от негодяя, и от </a:t>
            </a:r>
            <a:r>
              <a:rPr lang="ru-RU" dirty="0" err="1" smtClean="0"/>
              <a:t>мымры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Важный вывод.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Ребята, внимательно рассмотрите рисунки, которые помогут вам подвести итоги урока самостоятельно.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Железный гвоздь                Гвоздь программы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3024336" cy="269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76872"/>
            <a:ext cx="2519164" cy="28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Может ли человек быть слоном? Вы умеете есть тарелки и проглатывать кружки?</a:t>
            </a:r>
          </a:p>
          <a:p>
            <a:pPr>
              <a:buNone/>
            </a:pPr>
            <a:r>
              <a:rPr lang="ru-RU" dirty="0" smtClean="0"/>
              <a:t>    Если вы ответили на эти вопросы «да», то не ошиблись.</a:t>
            </a:r>
          </a:p>
          <a:p>
            <a:pPr>
              <a:buNone/>
            </a:pPr>
            <a:r>
              <a:rPr lang="ru-RU" dirty="0" smtClean="0"/>
              <a:t>    Как приятно съесть полную тарелку клубники со сливками или полтарелки черешни. А потом проглотить кружку свежего молока. Только бы не очень растолстеть от всего этого, чтобы тебя не назвали слоном.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Когда мы переносим названия с одного предмета (признака, действия) на другой по сходству, имеющемуся у этих предметов, то новые значения слов мы называем </a:t>
            </a:r>
            <a:r>
              <a:rPr lang="ru-RU" b="1" dirty="0" smtClean="0">
                <a:solidFill>
                  <a:srgbClr val="C00000"/>
                </a:solidFill>
              </a:rPr>
              <a:t>переносными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Слово в переносном значении мы воспринимаем через другой образ 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Железный характер — это характер твёрдый, как железо.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i="1" dirty="0" smtClean="0">
                <a:solidFill>
                  <a:srgbClr val="0070C0"/>
                </a:solidFill>
              </a:rPr>
              <a:t>Ледяной взгляд —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взгляд</a:t>
            </a:r>
            <a:r>
              <a:rPr lang="ru-RU" sz="4800" b="1" i="1" dirty="0" smtClean="0">
                <a:solidFill>
                  <a:srgbClr val="0070C0"/>
                </a:solidFill>
              </a:rPr>
              <a:t> холодный, как лёд.</a:t>
            </a:r>
          </a:p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i="1" dirty="0" smtClean="0">
                <a:solidFill>
                  <a:srgbClr val="FFC000"/>
                </a:solidFill>
              </a:rPr>
              <a:t>Солнечное настроение — </a:t>
            </a:r>
            <a:r>
              <a:rPr lang="ru-RU" sz="4800" b="1" i="1" dirty="0" err="1" smtClean="0">
                <a:solidFill>
                  <a:srgbClr val="FFC000"/>
                </a:solidFill>
              </a:rPr>
              <a:t>настроение</a:t>
            </a:r>
            <a:r>
              <a:rPr lang="ru-RU" sz="4800" b="1" i="1" dirty="0" smtClean="0">
                <a:solidFill>
                  <a:srgbClr val="FFC000"/>
                </a:solidFill>
              </a:rPr>
              <a:t> яркое и бодрое, радостное, как солнце.</a:t>
            </a:r>
          </a:p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i="1" dirty="0" smtClean="0">
                <a:solidFill>
                  <a:srgbClr val="FF0000"/>
                </a:solidFill>
              </a:rPr>
              <a:t>Тёплая встреча —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встреча</a:t>
            </a:r>
            <a:r>
              <a:rPr lang="ru-RU" sz="4800" b="1" i="1" dirty="0" smtClean="0">
                <a:solidFill>
                  <a:srgbClr val="FF0000"/>
                </a:solidFill>
              </a:rPr>
              <a:t> приятная, как само тепло дома.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Рассмотрите рисунки и объясните, на чём основано употребление слова в переносном значении.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/>
              <a:t>Тьма                             Тьма народу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36724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492896"/>
            <a:ext cx="35283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Перенос названия происходит лишь тогда, когда у предметов есть какое-нибудь сходство.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rgbClr val="C00000"/>
                </a:solidFill>
              </a:rPr>
              <a:t>Тьма</a:t>
            </a:r>
            <a:r>
              <a:rPr lang="ru-RU" sz="4400" dirty="0" smtClean="0"/>
              <a:t> — вокруг темно, ничего не видно, куда ни глянь, темнота. </a:t>
            </a:r>
            <a:r>
              <a:rPr lang="ru-RU" sz="4400" b="1" dirty="0" smtClean="0">
                <a:solidFill>
                  <a:srgbClr val="C00000"/>
                </a:solidFill>
              </a:rPr>
              <a:t>Тьма народу </a:t>
            </a:r>
            <a:r>
              <a:rPr lang="ru-RU" sz="4400" dirty="0" smtClean="0"/>
              <a:t>— множество людей, куда ни посмотришь, люди, люди, люди… И ничего не видно кроме них.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Переносное значение часто встречается у глаголов. Так, действия людей могут приписываться неживым предметам: </a:t>
            </a:r>
            <a:r>
              <a:rPr lang="ru-RU" b="1" i="1" dirty="0" smtClean="0">
                <a:solidFill>
                  <a:srgbClr val="0070C0"/>
                </a:solidFill>
              </a:rPr>
              <a:t>буря плачет, мороз сковал реку, осень разукрасила лес.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50912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14096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959</Words>
  <Application>Microsoft Office PowerPoint</Application>
  <PresentationFormat>Экран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Прямое и переносное значение слов</vt:lpstr>
      <vt:lpstr>Слайд 2</vt:lpstr>
      <vt:lpstr>Слайд 3</vt:lpstr>
      <vt:lpstr>Слайд 4</vt:lpstr>
      <vt:lpstr>Слайд 5</vt:lpstr>
      <vt:lpstr>Слайд 6</vt:lpstr>
      <vt:lpstr>Рассмотрите рисунки и объясните, на чём основано употребление слова в переносном значении.</vt:lpstr>
      <vt:lpstr>Слайд 8</vt:lpstr>
      <vt:lpstr>Слайд 9</vt:lpstr>
      <vt:lpstr>Слайд 10</vt:lpstr>
      <vt:lpstr>Тренажёр. Переносное значение слов</vt:lpstr>
      <vt:lpstr>Тренажёр. Прямое и переносное значение слов</vt:lpstr>
      <vt:lpstr>Тренажёр. Переносное значение слов</vt:lpstr>
      <vt:lpstr>Использование слов с переносным значением в художественной литературе</vt:lpstr>
      <vt:lpstr>Слайд 15</vt:lpstr>
      <vt:lpstr>Слайд 16</vt:lpstr>
      <vt:lpstr>Завлинка</vt:lpstr>
      <vt:lpstr>Слайд 18</vt:lpstr>
      <vt:lpstr>Слайд 19</vt:lpstr>
      <vt:lpstr>Задание. Употребление слов в прямом и переносном значении</vt:lpstr>
      <vt:lpstr>Проверь себя. Прямое и переносное значение слов</vt:lpstr>
      <vt:lpstr>Слайд 22</vt:lpstr>
      <vt:lpstr>Слайд 23</vt:lpstr>
      <vt:lpstr>Важный вывод.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Прямое и переносное значение слов</dc:title>
  <dc:creator>lenovo</dc:creator>
  <cp:lastModifiedBy>lenovo</cp:lastModifiedBy>
  <cp:revision>7</cp:revision>
  <dcterms:created xsi:type="dcterms:W3CDTF">2013-02-06T09:10:51Z</dcterms:created>
  <dcterms:modified xsi:type="dcterms:W3CDTF">2013-02-06T10:14:27Z</dcterms:modified>
</cp:coreProperties>
</file>